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9" r:id="rId3"/>
    <p:sldId id="275" r:id="rId4"/>
    <p:sldId id="276" r:id="rId5"/>
    <p:sldId id="277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87" r:id="rId15"/>
    <p:sldId id="292" r:id="rId16"/>
    <p:sldId id="291" r:id="rId17"/>
    <p:sldId id="272" r:id="rId18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6056" autoAdjust="0"/>
  </p:normalViewPr>
  <p:slideViewPr>
    <p:cSldViewPr>
      <p:cViewPr varScale="1">
        <p:scale>
          <a:sx n="76" d="100"/>
          <a:sy n="76" d="100"/>
        </p:scale>
        <p:origin x="2268" y="9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This week, I will continue presenting the next steps in the LME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FB696-4C91-B1A0-4B95-3551F7D2D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1D1374-BC57-3F54-1C0E-0F4B58B74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C162BC-2AEA-C997-C2CA-C24862E81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43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694D-4B17-59A7-984D-48132B7EB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E0C8B1-2AD1-6301-BFED-4C1486329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E8476-69C6-C442-2279-F623FB3EE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21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F5E20-F330-919C-1EC5-8687DDBC0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445F65-1DA1-BC3E-B12E-C16DD1890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6EC5E7-9B83-C917-9303-48A8C8035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467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94D3B-B18A-4428-58E4-22FE14AC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957ADF-E459-0FC5-6212-F96544B7C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EE7A7E-C26D-917E-468D-8117FA8D6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39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95CC-AB8F-A404-4714-60CDE364D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B79A6-9B3A-A333-6EEA-3DB5719B1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A47FFD-A039-65D9-6268-817BFAA82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Next is the summary table of the top 15 markers by slope per year.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289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most bioimpedance markers did not show significant group differences, changes in WHR over follow-up may represent an early, subtle marker of risk for MCI conversion</a:t>
            </a:r>
            <a:endParaRPr lang="en-US" altLang="ko-KR" b="1" i="0" dirty="0"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007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E5FE8-C351-F98C-1E12-73FB4332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9C9542-DEC4-FF22-8C4A-99EE23161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60F759-F8BD-9EAC-4C7C-49755C20E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I would like to ask for the professor’s opinion on this matter.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9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64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fkGroteskNeue"/>
              </a:rPr>
              <a:t>Building upon last week’s idea, from nearly 350 participants, we continue to focus our research on two groups: </a:t>
            </a:r>
            <a:r>
              <a:rPr lang="en-US" altLang="ko-KR" b="0" i="0" dirty="0" err="1">
                <a:effectLst/>
                <a:latin typeface="fkGroteskNeue"/>
              </a:rPr>
              <a:t>StableCN</a:t>
            </a:r>
            <a:r>
              <a:rPr lang="en-US" altLang="ko-KR" b="0" i="0" dirty="0">
                <a:effectLst/>
                <a:latin typeface="fkGroteskNeue"/>
              </a:rPr>
              <a:t> and </a:t>
            </a:r>
            <a:r>
              <a:rPr lang="en-US" altLang="ko-KR" b="0" i="0" dirty="0" err="1">
                <a:effectLst/>
                <a:latin typeface="fkGroteskNeue"/>
              </a:rPr>
              <a:t>CNtransitMCI</a:t>
            </a:r>
            <a:r>
              <a:rPr lang="en-US" altLang="ko-KR" b="0" i="0" dirty="0">
                <a:effectLst/>
                <a:latin typeface="fkGroteskNeue"/>
              </a:rPr>
              <a:t>. After including 6 additional subjects and excluding those who participated for less than 11 months, we now have two groups with sample sizes of 209 and 26, respectively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9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performed the </a:t>
            </a:r>
            <a:r>
              <a:rPr lang="en-US" b="1" dirty="0"/>
              <a:t>Shapiro test</a:t>
            </a:r>
            <a:r>
              <a:rPr lang="en-US" dirty="0"/>
              <a:t>, and then selected either the </a:t>
            </a:r>
            <a:r>
              <a:rPr lang="en-US" b="1" dirty="0"/>
              <a:t>t-test</a:t>
            </a:r>
            <a:r>
              <a:rPr lang="en-US" dirty="0"/>
              <a:t> or the </a:t>
            </a:r>
            <a:r>
              <a:rPr lang="en-US" b="1" dirty="0"/>
              <a:t>U-test</a:t>
            </a:r>
            <a:r>
              <a:rPr lang="en-US" dirty="0"/>
              <a:t> for each </a:t>
            </a:r>
            <a:r>
              <a:rPr lang="en-US" b="1" dirty="0"/>
              <a:t>continuous variable</a:t>
            </a:r>
            <a:r>
              <a:rPr lang="en-US" dirty="0"/>
              <a:t>, and the </a:t>
            </a:r>
            <a:r>
              <a:rPr lang="en-US" b="1" dirty="0"/>
              <a:t>Chi-squared test</a:t>
            </a:r>
            <a:r>
              <a:rPr lang="en-US" dirty="0"/>
              <a:t> for the </a:t>
            </a:r>
            <a:r>
              <a:rPr lang="en-US" b="1" dirty="0"/>
              <a:t>categorical variables</a:t>
            </a:r>
            <a:r>
              <a:rPr lang="en-US" dirty="0"/>
              <a:t>.</a:t>
            </a:r>
          </a:p>
          <a:p>
            <a:endParaRPr lang="en-US" altLang="ko-KR" dirty="0"/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baseline variables show no significant difference, but education years are higher in the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CNtransitMCI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 (P=0.014, SMD=-0.5).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2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used </a:t>
            </a:r>
            <a:r>
              <a:rPr lang="en-US" b="1" dirty="0"/>
              <a:t>ANCOVA</a:t>
            </a:r>
            <a:r>
              <a:rPr lang="en-US" dirty="0"/>
              <a:t> to </a:t>
            </a:r>
            <a:r>
              <a:rPr lang="en-US" b="1" dirty="0"/>
              <a:t>evaluate the BIA variables between the two groups upon</a:t>
            </a:r>
            <a:r>
              <a:rPr lang="en-US" dirty="0">
                <a:latin typeface="fkGrotesk"/>
              </a:rPr>
              <a:t> controlling for age, sex, education &amp; GDS score</a:t>
            </a:r>
            <a:r>
              <a:rPr lang="en-US" dirty="0"/>
              <a:t>, as shown in </a:t>
            </a:r>
            <a:r>
              <a:rPr lang="en-US" b="1" dirty="0"/>
              <a:t>Tables 2 and 3</a:t>
            </a:r>
            <a:r>
              <a:rPr lang="en-US" dirty="0"/>
              <a:t>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major differences, though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CNtransitMCI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slightly taller on average (P=0.033).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69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7F39C-441D-FA28-4E72-06E6B1A1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A21CD1-C119-4244-2AEF-06F6B6C8F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DAE7CA-1C92-E027-DFF0-738761147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Segmental bioimpedance values are very similar between groups at baseline. No significant group differences detected.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20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DE15-1E3B-174F-4285-65C19880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BAA605-A5D8-F797-08E8-BE413A4F6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F00168-8B9D-6961-C5AC-F1C5045F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5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95E75-5443-7ACF-DD42-EF5F844B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365AD5-D4FF-6777-384D-E3B1D20C1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A66C73-C290-7555-03F4-05111C8D7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fkGrotesk"/>
              </a:rPr>
              <a:t>Group Trajectories:</a:t>
            </a:r>
            <a:br>
              <a:rPr lang="en-US" altLang="ko-KR" b="0" i="0" dirty="0">
                <a:effectLst/>
                <a:latin typeface="fkGrotesk"/>
              </a:rPr>
            </a:br>
            <a:r>
              <a:rPr lang="en-US" altLang="ko-KR" b="0" i="0" dirty="0">
                <a:effectLst/>
                <a:latin typeface="fkGroteskNeue"/>
              </a:rPr>
              <a:t>SNSB-Language: Slight divergence (LRT p=0.027, d=0.25)</a:t>
            </a:r>
            <a:endParaRPr lang="en-US" altLang="ko-KR" b="0" i="0" dirty="0">
              <a:effectLst/>
              <a:latin typeface="fkGrotesk"/>
            </a:endParaRPr>
          </a:p>
        </p:txBody>
      </p:sp>
    </p:spTree>
    <p:extLst>
      <p:ext uri="{BB962C8B-B14F-4D97-AF65-F5344CB8AC3E}">
        <p14:creationId xmlns:p14="http://schemas.microsoft.com/office/powerpoint/2010/main" val="19501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FBC4-7CBE-1D3F-8950-589A38264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4F836E-A0F7-6F6C-DC03-A42C01EE3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B4993C-30E9-9928-21C3-12082F1B1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fkGroteskNeue"/>
              </a:rPr>
              <a:t>Most Significant Divergence is SNSB-Visuospatial with p&lt;0.001. </a:t>
            </a:r>
            <a:r>
              <a:rPr lang="en-US" altLang="ko-KR" b="0" i="0" dirty="0" err="1">
                <a:effectLst/>
                <a:latin typeface="fkGroteskNeue"/>
              </a:rPr>
              <a:t>whr</a:t>
            </a:r>
            <a:r>
              <a:rPr lang="en-US" altLang="ko-KR" b="0" i="0" dirty="0">
                <a:effectLst/>
                <a:latin typeface="fkGroteskNeue"/>
              </a:rPr>
              <a:t> is only one BIA has </a:t>
            </a:r>
            <a:r>
              <a:rPr lang="en-US" altLang="ko-KR" b="0" i="0" dirty="0" err="1">
                <a:effectLst/>
                <a:latin typeface="fkGroteskNeue"/>
              </a:rPr>
              <a:t>siginificat</a:t>
            </a:r>
            <a:r>
              <a:rPr lang="en-US" altLang="ko-KR" b="0" i="0" dirty="0">
                <a:effectLst/>
                <a:latin typeface="fkGroteskNeue"/>
              </a:rPr>
              <a:t> change with p &lt; 0.05 in LRT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08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8CC44-84C5-FCDF-6D54-5C0C08CA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385A0B-2AD7-ACDB-9BCD-0CECA3741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D083AA-89F6-AC2A-C637-AE5844FC5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86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2444" y="2556495"/>
            <a:ext cx="821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fkGrotesk"/>
              </a:rPr>
              <a:t>Longitudinal Bioelectrical Impedance Analysis Distinguishes Cognitive Stability from Early Transition to Mild Cognitive Impairment in Older Adults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5130" y="4572719"/>
            <a:ext cx="5214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b="1" dirty="0">
                <a:latin typeface="fkGrotesk"/>
              </a:rPr>
              <a:t>Lab Meeting </a:t>
            </a:r>
          </a:p>
          <a:p>
            <a:pPr algn="r"/>
            <a:r>
              <a:rPr lang="en-GB" altLang="ko-KR" sz="2000" i="0" dirty="0">
                <a:effectLst/>
                <a:latin typeface="fkGrotesk"/>
              </a:rPr>
              <a:t>2025.11.20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4BE8E-8A5A-3C13-39E0-6D4110F1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5CE67D-D9E8-6354-70C9-DB1FEE02E89C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D8547E1-102E-4280-E436-BD0C373879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5" y="175871"/>
            <a:ext cx="5021484" cy="3586774"/>
          </a:xfrm>
          <a:prstGeom prst="rect">
            <a:avLst/>
          </a:prstGeom>
        </p:spPr>
      </p:pic>
      <p:pic>
        <p:nvPicPr>
          <p:cNvPr id="7" name="Picture 6" descr="A graph of a group trajectories&#10;&#10;AI-generated content may be incorrect.">
            <a:extLst>
              <a:ext uri="{FF2B5EF4-FFF2-40B4-BE49-F238E27FC236}">
                <a16:creationId xmlns:a16="http://schemas.microsoft.com/office/drawing/2014/main" id="{3064C791-C350-C3B0-23CD-3ADEE98F3D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91" y="163337"/>
            <a:ext cx="5021484" cy="3586774"/>
          </a:xfrm>
          <a:prstGeom prst="rect">
            <a:avLst/>
          </a:prstGeom>
        </p:spPr>
      </p:pic>
      <p:pic>
        <p:nvPicPr>
          <p:cNvPr id="10" name="Picture 9" descr="A graph of a group trajectories&#10;&#10;AI-generated content may be incorrect.">
            <a:extLst>
              <a:ext uri="{FF2B5EF4-FFF2-40B4-BE49-F238E27FC236}">
                <a16:creationId xmlns:a16="http://schemas.microsoft.com/office/drawing/2014/main" id="{EC9DAC60-F0C3-DEF5-2F60-7412CD6D3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3811152"/>
            <a:ext cx="4879474" cy="3485338"/>
          </a:xfrm>
          <a:prstGeom prst="rect">
            <a:avLst/>
          </a:prstGeom>
        </p:spPr>
      </p:pic>
      <p:pic>
        <p:nvPicPr>
          <p:cNvPr id="13" name="Picture 1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381910F-75B3-7CEE-2E00-5E9681671C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5" y="3722250"/>
            <a:ext cx="5021484" cy="35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0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7EE1-D5C9-E66E-AFB5-6716A4FC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7D7AF-C2E2-7C0E-0F90-22E76DBC4BE6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4" name="Picture 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31D6F9D6-EC74-18D8-D5F7-054203909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08" y="126712"/>
            <a:ext cx="4943451" cy="3531036"/>
          </a:xfrm>
          <a:prstGeom prst="rect">
            <a:avLst/>
          </a:prstGeom>
        </p:spPr>
      </p:pic>
      <p:pic>
        <p:nvPicPr>
          <p:cNvPr id="8" name="Picture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1A35ECD-EE2A-21F5-95E9-4C873856F3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1" y="126712"/>
            <a:ext cx="5115488" cy="3653920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56CBBD33-0932-7718-FF94-D46211DD74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43" y="3655104"/>
            <a:ext cx="5115488" cy="3653920"/>
          </a:xfrm>
          <a:prstGeom prst="rect">
            <a:avLst/>
          </a:prstGeom>
        </p:spPr>
      </p:pic>
      <p:pic>
        <p:nvPicPr>
          <p:cNvPr id="18" name="Picture 17" descr="A graph with a line going down&#10;&#10;AI-generated content may be incorrect.">
            <a:extLst>
              <a:ext uri="{FF2B5EF4-FFF2-40B4-BE49-F238E27FC236}">
                <a16:creationId xmlns:a16="http://schemas.microsoft.com/office/drawing/2014/main" id="{2D74A885-508C-B36D-B975-52B7BE0B6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47" y="3716843"/>
            <a:ext cx="5029054" cy="359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53C95-446B-A9C2-BC12-EEF4D876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2ED836-D1F4-BF97-7500-CBBA22D79335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75A49C0-8126-7866-6433-B81B4B0E7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22" y="89085"/>
            <a:ext cx="5067355" cy="3619539"/>
          </a:xfrm>
          <a:prstGeom prst="rect">
            <a:avLst/>
          </a:prstGeom>
        </p:spPr>
      </p:pic>
      <p:pic>
        <p:nvPicPr>
          <p:cNvPr id="7" name="Picture 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CB5572F-7EA3-B375-84B9-D644A9C03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5" y="121902"/>
            <a:ext cx="5122221" cy="3658729"/>
          </a:xfrm>
          <a:prstGeom prst="rect">
            <a:avLst/>
          </a:prstGeom>
        </p:spPr>
      </p:pic>
      <p:pic>
        <p:nvPicPr>
          <p:cNvPr id="10" name="Picture 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1E122F1-88EB-F3F7-5BAB-68D521B9F2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04" y="3708624"/>
            <a:ext cx="5206873" cy="3719195"/>
          </a:xfrm>
          <a:prstGeom prst="rect">
            <a:avLst/>
          </a:prstGeom>
        </p:spPr>
      </p:pic>
      <p:pic>
        <p:nvPicPr>
          <p:cNvPr id="13" name="Picture 1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293E1C7-CD07-DDA5-47D2-5AC47BE3F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5" y="3815772"/>
            <a:ext cx="5073025" cy="36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0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29379-E022-47E2-8217-A060282D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73B10B-061F-4953-D674-8C699FCBDC36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11" name="Picture 10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B4434A86-1033-AAE7-D60A-1A11C7A33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34" y="3769527"/>
            <a:ext cx="5115488" cy="3653920"/>
          </a:xfrm>
          <a:prstGeom prst="rect">
            <a:avLst/>
          </a:prstGeom>
        </p:spPr>
      </p:pic>
      <p:pic>
        <p:nvPicPr>
          <p:cNvPr id="14" name="Picture 13" descr="A graph with a red line&#10;&#10;AI-generated content may be incorrect.">
            <a:extLst>
              <a:ext uri="{FF2B5EF4-FFF2-40B4-BE49-F238E27FC236}">
                <a16:creationId xmlns:a16="http://schemas.microsoft.com/office/drawing/2014/main" id="{3A4B74EC-6EC0-4E0F-31D3-2EBA440D76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1" y="3708624"/>
            <a:ext cx="5040560" cy="3600400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04BD3B6-EFD2-47FD-F513-292D34B584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34" y="108514"/>
            <a:ext cx="4954243" cy="3538745"/>
          </a:xfrm>
          <a:prstGeom prst="rect">
            <a:avLst/>
          </a:prstGeom>
        </p:spPr>
      </p:pic>
      <p:pic>
        <p:nvPicPr>
          <p:cNvPr id="8" name="Picture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A5A4BEF-BABD-19E7-1B77-32399E5E7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1" y="108514"/>
            <a:ext cx="5040559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BDED-A836-DE08-485A-B3BC580A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A63223-7466-5232-B910-3106D7E3307F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1B4BD9-41CA-87A7-6F08-ABF760F79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57026"/>
              </p:ext>
            </p:extLst>
          </p:nvPr>
        </p:nvGraphicFramePr>
        <p:xfrm>
          <a:off x="252135" y="58607"/>
          <a:ext cx="10189129" cy="744404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25512">
                  <a:extLst>
                    <a:ext uri="{9D8B030D-6E8A-4147-A177-3AD203B41FA5}">
                      <a16:colId xmlns:a16="http://schemas.microsoft.com/office/drawing/2014/main" val="3200546471"/>
                    </a:ext>
                  </a:extLst>
                </a:gridCol>
                <a:gridCol w="1689373">
                  <a:extLst>
                    <a:ext uri="{9D8B030D-6E8A-4147-A177-3AD203B41FA5}">
                      <a16:colId xmlns:a16="http://schemas.microsoft.com/office/drawing/2014/main" val="1036434600"/>
                    </a:ext>
                  </a:extLst>
                </a:gridCol>
                <a:gridCol w="2051943">
                  <a:extLst>
                    <a:ext uri="{9D8B030D-6E8A-4147-A177-3AD203B41FA5}">
                      <a16:colId xmlns:a16="http://schemas.microsoft.com/office/drawing/2014/main" val="2605223846"/>
                    </a:ext>
                  </a:extLst>
                </a:gridCol>
                <a:gridCol w="1878848">
                  <a:extLst>
                    <a:ext uri="{9D8B030D-6E8A-4147-A177-3AD203B41FA5}">
                      <a16:colId xmlns:a16="http://schemas.microsoft.com/office/drawing/2014/main" val="3308834273"/>
                    </a:ext>
                  </a:extLst>
                </a:gridCol>
                <a:gridCol w="1228477">
                  <a:extLst>
                    <a:ext uri="{9D8B030D-6E8A-4147-A177-3AD203B41FA5}">
                      <a16:colId xmlns:a16="http://schemas.microsoft.com/office/drawing/2014/main" val="1330573923"/>
                    </a:ext>
                  </a:extLst>
                </a:gridCol>
                <a:gridCol w="1011687">
                  <a:extLst>
                    <a:ext uri="{9D8B030D-6E8A-4147-A177-3AD203B41FA5}">
                      <a16:colId xmlns:a16="http://schemas.microsoft.com/office/drawing/2014/main" val="4211210702"/>
                    </a:ext>
                  </a:extLst>
                </a:gridCol>
                <a:gridCol w="903289">
                  <a:extLst>
                    <a:ext uri="{9D8B030D-6E8A-4147-A177-3AD203B41FA5}">
                      <a16:colId xmlns:a16="http://schemas.microsoft.com/office/drawing/2014/main" val="3161269346"/>
                    </a:ext>
                  </a:extLst>
                </a:gridCol>
              </a:tblGrid>
              <a:tr h="538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Biomarker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StableCN Slope/yr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CNtransitMCI Slope/yr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Slope Diff (95% CI)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LRT p-value*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Wald p-value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Cohen's d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974985133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Visuospatial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0.072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-0.201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0.273 (0.401, 0.145)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b="1" kern="100" dirty="0">
                          <a:effectLst/>
                        </a:rPr>
                        <a:t>0.00004</a:t>
                      </a:r>
                      <a:endParaRPr lang="vi-VN" sz="14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b="1" kern="100">
                          <a:effectLst/>
                        </a:rPr>
                        <a:t>0.00003</a:t>
                      </a:r>
                      <a:endParaRPr lang="vi-VN" sz="1400" b="1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0.81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1272983969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Language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0.017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-0.030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0.047 (0.089, 0.004)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b="1" kern="100">
                          <a:effectLst/>
                        </a:rPr>
                        <a:t>0.02710</a:t>
                      </a:r>
                      <a:endParaRPr lang="vi-VN" sz="1400" b="1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b="1" kern="100" dirty="0">
                          <a:effectLst/>
                        </a:rPr>
                        <a:t>0.02712</a:t>
                      </a:r>
                      <a:endParaRPr lang="vi-VN" sz="14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0.25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3421997343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Whr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-0.002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-0.008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0.006 (0.012, -0.000)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b="1" kern="100" dirty="0">
                          <a:effectLst/>
                        </a:rPr>
                        <a:t>0.04981</a:t>
                      </a:r>
                      <a:endParaRPr lang="vi-VN" sz="1400" b="1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0.05012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0.23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3784395707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Xc_lower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-0.012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-0.401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0.389 (0.909, -0.131)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0.13442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0.13527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0.21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193736813"/>
                  </a:ext>
                </a:extLst>
              </a:tr>
              <a:tr h="538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Water_Lean_lower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0.000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0.000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-0.000 (0.000, -0.001)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0.14564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0.14678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0.19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2087187720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Bmr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5.609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0.884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4.724 (11.404, -1.955)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0.15335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0.15364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1718378080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Xc_H_lower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-0.000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-0.002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0.002 (0.006, -0.001)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0.15882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0.15942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0.20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640524493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R_upper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0.125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2.174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-2.049 (0.825, -4.923)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0.16527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0.15113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4140011914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R_lower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-0.328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-2.555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2.227 (5.670, -1.216)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0.19367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0.19394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0.16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2111763139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R_H_upper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-0.000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0.012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-0.012 (0.006, -0.030)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0.19714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0.18287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2656740268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SNSB-frontal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12.279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7.742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4.538 (11.727, -2.651)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0.21048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0.21126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0.30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2441911828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R_H_lower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-0.003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-0.016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0.013 (0.035, -0.009)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0.22173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0.22154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0.15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3076726155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SNSB-attention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0.114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-0.062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0.175 (0.476, -0.125)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0.24348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0.24217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0.15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1278036398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ecw_tcw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0.000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0.000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-0.001 (0.001, -0.001)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0.30879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0.30884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0.14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2825252721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ECW/ICW_lower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0.001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0.002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-0.001 (0.002, -0.005)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0.36872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>
                          <a:effectLst/>
                        </a:rPr>
                        <a:t>0.36882</a:t>
                      </a:r>
                      <a:endParaRPr lang="vi-VN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400" kern="100" dirty="0">
                          <a:effectLst/>
                        </a:rPr>
                        <a:t>0.12</a:t>
                      </a:r>
                      <a:endParaRPr lang="vi-VN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54" marR="41154" marT="41154" marB="41154" anchor="ctr"/>
                </a:tc>
                <a:extLst>
                  <a:ext uri="{0D108BD9-81ED-4DB2-BD59-A6C34878D82A}">
                    <a16:rowId xmlns:a16="http://schemas.microsoft.com/office/drawing/2014/main" val="2609877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81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196" y="1404367"/>
            <a:ext cx="8500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effectLst/>
                <a:latin typeface="fkGroteskNeue"/>
              </a:rPr>
              <a:t>In our longitudinal LME study, we found that cognitive converters (</a:t>
            </a:r>
            <a:r>
              <a:rPr lang="en-US" altLang="ko-KR" b="0" i="0" dirty="0" err="1">
                <a:effectLst/>
                <a:latin typeface="fkGroteskNeue"/>
              </a:rPr>
              <a:t>CNtransitMCI</a:t>
            </a:r>
            <a:r>
              <a:rPr lang="en-US" altLang="ko-KR" b="0" i="0" dirty="0">
                <a:effectLst/>
                <a:latin typeface="fkGroteskNeue"/>
              </a:rPr>
              <a:t>) deteriorate faster in visuospatial ability, language ability and waist-hip ratio, suggesting both cognitive and subtle anthropometric changes might flag early MCI risk. Most other bioimpedance measures remain stable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9C6B8-9628-9EDA-96BB-0B01CE6BE021}"/>
              </a:ext>
            </a:extLst>
          </p:cNvPr>
          <p:cNvSpPr txBox="1"/>
          <p:nvPr/>
        </p:nvSpPr>
        <p:spPr>
          <a:xfrm>
            <a:off x="738188" y="252239"/>
            <a:ext cx="698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fkGroteskNeue"/>
              </a:rPr>
              <a:t>INITIAL CONCLUSION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933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6AED-6A45-E7BE-2003-BF8FDDF3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706892-5FA3-1824-4A9D-54E9155358FD}"/>
              </a:ext>
            </a:extLst>
          </p:cNvPr>
          <p:cNvSpPr txBox="1"/>
          <p:nvPr/>
        </p:nvSpPr>
        <p:spPr>
          <a:xfrm>
            <a:off x="522164" y="252239"/>
            <a:ext cx="698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fkGroteskNeue"/>
              </a:rPr>
              <a:t>Next Step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4488-F075-D947-C337-3C4216241FF4}"/>
              </a:ext>
            </a:extLst>
          </p:cNvPr>
          <p:cNvSpPr txBox="1"/>
          <p:nvPr/>
        </p:nvSpPr>
        <p:spPr>
          <a:xfrm>
            <a:off x="1170236" y="1188343"/>
            <a:ext cx="6984776" cy="14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Test on other potential bioimpedance measures.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Test with covariates: SEX + AGE + EDUYR + GDS score.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Research on the two groups: </a:t>
            </a:r>
            <a:r>
              <a:rPr lang="en-US" altLang="ko-KR" b="0" i="0" dirty="0" err="1">
                <a:solidFill>
                  <a:srgbClr val="4D4D4C"/>
                </a:solidFill>
                <a:effectLst/>
                <a:latin typeface="berkeleyMono"/>
              </a:rPr>
              <a:t>StableMCI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 and </a:t>
            </a:r>
            <a:r>
              <a:rPr lang="en-US" altLang="ko-KR" b="0" i="0" dirty="0" err="1">
                <a:solidFill>
                  <a:srgbClr val="4D4D4C"/>
                </a:solidFill>
                <a:effectLst/>
                <a:latin typeface="berkeleyMono"/>
              </a:rPr>
              <a:t>MCItransitCN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berkeleyMono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88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4734" y="2700511"/>
            <a:ext cx="821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chemeClr val="tx2"/>
                </a:solidFill>
                <a:effectLst/>
                <a:latin typeface="fkGrotesk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7573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74BAC-FB71-DDE8-7515-09A3532D89FA}"/>
              </a:ext>
            </a:extLst>
          </p:cNvPr>
          <p:cNvSpPr txBox="1"/>
          <p:nvPr/>
        </p:nvSpPr>
        <p:spPr>
          <a:xfrm>
            <a:off x="378148" y="252239"/>
            <a:ext cx="698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effectLst/>
                <a:latin typeface="fkGroteskNeue"/>
              </a:rPr>
              <a:t>Dataprocessing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F6272-ABA9-3907-7BD9-064DFD2D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900" y="4637716"/>
            <a:ext cx="7367169" cy="2393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3CDAE-DE07-A526-228B-F0C1B9D6F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16" y="1031313"/>
            <a:ext cx="7303745" cy="2325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C0396-4E15-0024-EEC6-E93C4EE96342}"/>
              </a:ext>
            </a:extLst>
          </p:cNvPr>
          <p:cNvSpPr txBox="1"/>
          <p:nvPr/>
        </p:nvSpPr>
        <p:spPr>
          <a:xfrm>
            <a:off x="5574371" y="3509192"/>
            <a:ext cx="44020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500" b="0" i="0" dirty="0">
                <a:effectLst/>
                <a:latin typeface="fkGroteskNeue"/>
              </a:rPr>
              <a:t>+ intermediate converters (6 subjects)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7B824-F43A-E2BE-862F-7254F8180437}"/>
              </a:ext>
            </a:extLst>
          </p:cNvPr>
          <p:cNvSpPr txBox="1"/>
          <p:nvPr/>
        </p:nvSpPr>
        <p:spPr>
          <a:xfrm>
            <a:off x="5566302" y="3908334"/>
            <a:ext cx="48335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0" i="0" dirty="0">
                <a:effectLst/>
                <a:latin typeface="fkGroteskNeue"/>
              </a:rPr>
              <a:t>- excluded subjects with &lt;11 months follow-up</a:t>
            </a:r>
            <a:endParaRPr lang="ko-KR" altLang="en-US" sz="1500" dirty="0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8A7F727-A178-AEEE-10AC-996CF09A1836}"/>
              </a:ext>
            </a:extLst>
          </p:cNvPr>
          <p:cNvSpPr/>
          <p:nvPr/>
        </p:nvSpPr>
        <p:spPr>
          <a:xfrm>
            <a:off x="5138675" y="3417295"/>
            <a:ext cx="504056" cy="96839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3F9FB86-B2CD-572F-594F-8F7CFC690AEE}"/>
              </a:ext>
            </a:extLst>
          </p:cNvPr>
          <p:cNvCxnSpPr/>
          <p:nvPr/>
        </p:nvCxnSpPr>
        <p:spPr>
          <a:xfrm>
            <a:off x="1818308" y="2052439"/>
            <a:ext cx="0" cy="504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2241E1-E491-BA44-E57A-36B1AD31ABD5}"/>
              </a:ext>
            </a:extLst>
          </p:cNvPr>
          <p:cNvCxnSpPr/>
          <p:nvPr/>
        </p:nvCxnSpPr>
        <p:spPr>
          <a:xfrm>
            <a:off x="1883368" y="5673583"/>
            <a:ext cx="0" cy="504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16E518D-5094-6563-E009-B5781A6609CF}"/>
              </a:ext>
            </a:extLst>
          </p:cNvPr>
          <p:cNvCxnSpPr>
            <a:cxnSpLocks/>
          </p:cNvCxnSpPr>
          <p:nvPr/>
        </p:nvCxnSpPr>
        <p:spPr>
          <a:xfrm>
            <a:off x="1818308" y="2556495"/>
            <a:ext cx="73757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125467-6D9A-FDB6-0DDA-73A097BC17B1}"/>
              </a:ext>
            </a:extLst>
          </p:cNvPr>
          <p:cNvCxnSpPr>
            <a:cxnSpLocks/>
          </p:cNvCxnSpPr>
          <p:nvPr/>
        </p:nvCxnSpPr>
        <p:spPr>
          <a:xfrm>
            <a:off x="1818308" y="2052439"/>
            <a:ext cx="73757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4F4DCDF-1F96-512F-971F-AB09BEA66DEB}"/>
              </a:ext>
            </a:extLst>
          </p:cNvPr>
          <p:cNvCxnSpPr/>
          <p:nvPr/>
        </p:nvCxnSpPr>
        <p:spPr>
          <a:xfrm>
            <a:off x="9194061" y="2052439"/>
            <a:ext cx="0" cy="504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DBF147-7E1C-8576-B110-23BCFD105EBD}"/>
              </a:ext>
            </a:extLst>
          </p:cNvPr>
          <p:cNvCxnSpPr>
            <a:cxnSpLocks/>
          </p:cNvCxnSpPr>
          <p:nvPr/>
        </p:nvCxnSpPr>
        <p:spPr>
          <a:xfrm>
            <a:off x="1898900" y="6177639"/>
            <a:ext cx="73757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E0703DF-D76D-80F7-7E9A-6ABE98A69610}"/>
              </a:ext>
            </a:extLst>
          </p:cNvPr>
          <p:cNvCxnSpPr>
            <a:cxnSpLocks/>
          </p:cNvCxnSpPr>
          <p:nvPr/>
        </p:nvCxnSpPr>
        <p:spPr>
          <a:xfrm>
            <a:off x="1908061" y="5673583"/>
            <a:ext cx="73757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1A5D27-8F5D-D056-BEA4-3DE1474670A0}"/>
              </a:ext>
            </a:extLst>
          </p:cNvPr>
          <p:cNvCxnSpPr/>
          <p:nvPr/>
        </p:nvCxnSpPr>
        <p:spPr>
          <a:xfrm>
            <a:off x="9283814" y="5673583"/>
            <a:ext cx="0" cy="504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703314-A45C-6366-4DBC-7B1187B2F951}"/>
              </a:ext>
            </a:extLst>
          </p:cNvPr>
          <p:cNvSpPr txBox="1"/>
          <p:nvPr/>
        </p:nvSpPr>
        <p:spPr>
          <a:xfrm>
            <a:off x="487785" y="2163508"/>
            <a:ext cx="116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  <a:latin typeface="fkGroteskNeue"/>
              </a:rPr>
              <a:t>Original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0F3B2-DD7E-D3D4-E3F5-9FBFB7AC2D80}"/>
              </a:ext>
            </a:extLst>
          </p:cNvPr>
          <p:cNvSpPr txBox="1"/>
          <p:nvPr/>
        </p:nvSpPr>
        <p:spPr>
          <a:xfrm>
            <a:off x="498990" y="5756334"/>
            <a:ext cx="116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  <a:latin typeface="fkGroteskNeue"/>
              </a:rPr>
              <a:t>Modified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9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74BAC-FB71-DDE8-7515-09A3532D89FA}"/>
              </a:ext>
            </a:extLst>
          </p:cNvPr>
          <p:cNvSpPr txBox="1"/>
          <p:nvPr/>
        </p:nvSpPr>
        <p:spPr>
          <a:xfrm>
            <a:off x="378148" y="252239"/>
            <a:ext cx="698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/>
              <a:t>Table 1: Baseline Demographics &amp; Cognition</a:t>
            </a:r>
            <a:endParaRPr lang="ko-KR" alt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4C7687-5D72-B3B9-815B-D692438F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5039"/>
              </p:ext>
            </p:extLst>
          </p:nvPr>
        </p:nvGraphicFramePr>
        <p:xfrm>
          <a:off x="590996" y="1440371"/>
          <a:ext cx="9511407" cy="468051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1643675934"/>
                    </a:ext>
                  </a:extLst>
                </a:gridCol>
                <a:gridCol w="2369418">
                  <a:extLst>
                    <a:ext uri="{9D8B030D-6E8A-4147-A177-3AD203B41FA5}">
                      <a16:colId xmlns:a16="http://schemas.microsoft.com/office/drawing/2014/main" val="809641135"/>
                    </a:ext>
                  </a:extLst>
                </a:gridCol>
                <a:gridCol w="2743150">
                  <a:extLst>
                    <a:ext uri="{9D8B030D-6E8A-4147-A177-3AD203B41FA5}">
                      <a16:colId xmlns:a16="http://schemas.microsoft.com/office/drawing/2014/main" val="98026756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401810484"/>
                    </a:ext>
                  </a:extLst>
                </a:gridCol>
                <a:gridCol w="942455">
                  <a:extLst>
                    <a:ext uri="{9D8B030D-6E8A-4147-A177-3AD203B41FA5}">
                      <a16:colId xmlns:a16="http://schemas.microsoft.com/office/drawing/2014/main" val="195269512"/>
                    </a:ext>
                  </a:extLst>
                </a:gridCol>
              </a:tblGrid>
              <a:tr h="799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>
                          <a:effectLst/>
                        </a:rPr>
                        <a:t>Variable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dirty="0">
                          <a:effectLst/>
                        </a:rPr>
                        <a:t>StableCN (n=209)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>
                          <a:effectLst/>
                        </a:rPr>
                        <a:t>CNtransitMCI (n=26)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>
                          <a:effectLst/>
                        </a:rPr>
                        <a:t>P-value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>
                          <a:effectLst/>
                        </a:rPr>
                        <a:t>SMD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050499"/>
                  </a:ext>
                </a:extLst>
              </a:tr>
              <a:tr h="4566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Sex (M)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88 (42.1%)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16 (61.5%)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0.095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---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24832"/>
                  </a:ext>
                </a:extLst>
              </a:tr>
              <a:tr h="799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Age (mean ± SD)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71.2 ± 4.47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72.6 ± 4.71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0.191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-0.31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33272"/>
                  </a:ext>
                </a:extLst>
              </a:tr>
              <a:tr h="4566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Education (yrs)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12.2 ± 4.49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14.4 ± 3.75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dirty="0">
                          <a:effectLst/>
                        </a:rPr>
                        <a:t>0.014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-0.50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615549"/>
                  </a:ext>
                </a:extLst>
              </a:tr>
              <a:tr h="4566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GDS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7.7 ± 6.65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5.8 ± 6.18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0.113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0.29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476704"/>
                  </a:ext>
                </a:extLst>
              </a:tr>
              <a:tr h="4566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MMSE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27.9 ± 1.68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27.6 ± 2.02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0.609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0.18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53642"/>
                  </a:ext>
                </a:extLst>
              </a:tr>
              <a:tr h="799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SNSB-Attention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dirty="0">
                          <a:effectLst/>
                        </a:rPr>
                        <a:t>9.8 ± 2.10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9.8 ± 2.42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0.589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0.02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802507"/>
                  </a:ext>
                </a:extLst>
              </a:tr>
              <a:tr h="4566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SNSB-Memory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0.69 ± 4.62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0.16 ± 0.51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>
                          <a:effectLst/>
                        </a:rPr>
                        <a:t>0.055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dirty="0">
                          <a:effectLst/>
                        </a:rPr>
                        <a:t>0.12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07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74BAC-FB71-DDE8-7515-09A3532D89FA}"/>
              </a:ext>
            </a:extLst>
          </p:cNvPr>
          <p:cNvSpPr txBox="1"/>
          <p:nvPr/>
        </p:nvSpPr>
        <p:spPr>
          <a:xfrm>
            <a:off x="378148" y="180231"/>
            <a:ext cx="8496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fkGrotesk"/>
                <a:cs typeface="Arial" panose="020B0604020202020204" pitchFamily="34" charset="0"/>
              </a:rPr>
              <a:t>Table 2: </a:t>
            </a:r>
            <a:r>
              <a:rPr lang="en-US" dirty="0">
                <a:latin typeface="fkGrotesk"/>
              </a:rPr>
              <a:t>Anthropometry and whole-body composition in 2 groups upon controlling for age, sex &amp; education in baseline.</a:t>
            </a:r>
            <a:endParaRPr lang="ko-KR" altLang="en-US" dirty="0">
              <a:latin typeface="fkGrotesk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6DECF7-147A-D22A-DF3A-4937B336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723778"/>
              </p:ext>
            </p:extLst>
          </p:nvPr>
        </p:nvGraphicFramePr>
        <p:xfrm>
          <a:off x="234132" y="888117"/>
          <a:ext cx="10225138" cy="6066562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335148499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412448156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908444642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8152026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28917820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64977980"/>
                    </a:ext>
                  </a:extLst>
                </a:gridCol>
                <a:gridCol w="720082">
                  <a:extLst>
                    <a:ext uri="{9D8B030D-6E8A-4147-A177-3AD203B41FA5}">
                      <a16:colId xmlns:a16="http://schemas.microsoft.com/office/drawing/2014/main" val="1329188705"/>
                    </a:ext>
                  </a:extLst>
                </a:gridCol>
              </a:tblGrid>
              <a:tr h="718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StableCN_AdjMean_CI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CNtransitMCI_AdjMean_CI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Diff_CI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PValue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99719"/>
                  </a:ext>
                </a:extLst>
              </a:tr>
              <a:tr h="51788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height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160.06 (159.35, 160.76)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162.39 (160.38, 164.40)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-2.33 (-4.46, -0.19)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09801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62.87 (61.81, 63.93)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63.80 (60.78, 66.83)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-0.93 (-4.15, 2.28)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0.5682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23204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bmi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kg/m2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24.51 (24.07, 24.95)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24.25 (22.99, 25.50)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 (-1.07, 1.60)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411491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cm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30.10 (29.79, 30.41)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30.15 (29.26, 31.04)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-0.05 (-0.99, 0.90)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0.9238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664273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0.89 (0.88, 0.89)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0.90 (0.87, 0.92)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-0.01 (-0.03, 0.01)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27367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pbcm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43.47 (42.95, 44.00)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44.28 (42.79, 45.77)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-0.81 (-2.39, 0.77)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0.3146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963263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pbf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32.41 (31.61, 33.22)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31.22 (28.93, 33.52)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1.19 (-1.25, 3.63)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894304"/>
                  </a:ext>
                </a:extLst>
              </a:tr>
              <a:tr h="49266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bmr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kcal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1287.27 (1275.11, 1299.43)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1316.53 (1281.88, 1351.17)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-29.26 (-66.07, 7.56)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03345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tbw_ffm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 (0.74, 0.74)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 (0.74, 0.74)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-0.00 (-0.00, 0.00)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05988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ecw_tcw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 (0.39, 0.39)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 (0.39, 0.39)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 (-0.00, 0.00)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577317"/>
                  </a:ext>
                </a:extLst>
              </a:tr>
              <a:tr h="48195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5.13 (5.06, 5.20)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5.20 (5.00, 5.40)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-0.07 (-0.28, 0.15)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buNone/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0.5477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750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55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3032D-FFAD-6EE0-10BA-46200665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DF7FA-2F5F-7E95-B81A-BF70EA3DC4F7}"/>
              </a:ext>
            </a:extLst>
          </p:cNvPr>
          <p:cNvSpPr txBox="1"/>
          <p:nvPr/>
        </p:nvSpPr>
        <p:spPr>
          <a:xfrm>
            <a:off x="378148" y="195524"/>
            <a:ext cx="8280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fkGrotesk"/>
                <a:cs typeface="Arial" panose="020B0604020202020204" pitchFamily="34" charset="0"/>
              </a:rPr>
              <a:t>Table 3: </a:t>
            </a:r>
            <a:r>
              <a:rPr lang="en-US" dirty="0">
                <a:latin typeface="fkGrotesk"/>
              </a:rPr>
              <a:t>Segmental bioimpedance variables in 2 groups upon </a:t>
            </a:r>
          </a:p>
          <a:p>
            <a:r>
              <a:rPr lang="en-US" dirty="0">
                <a:latin typeface="fkGrotesk"/>
              </a:rPr>
              <a:t>controlling for age, sex, education &amp; GDS score in baseline</a:t>
            </a:r>
            <a:endParaRPr lang="ko-KR" altLang="en-US" dirty="0">
              <a:latin typeface="fkGrotesk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27096B-B598-942B-711E-706BFCB72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69314"/>
              </p:ext>
            </p:extLst>
          </p:nvPr>
        </p:nvGraphicFramePr>
        <p:xfrm>
          <a:off x="378148" y="903410"/>
          <a:ext cx="10063889" cy="6159789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99708209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167091557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54266815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3165542409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7198033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738784504"/>
                    </a:ext>
                  </a:extLst>
                </a:gridCol>
                <a:gridCol w="702849">
                  <a:extLst>
                    <a:ext uri="{9D8B030D-6E8A-4147-A177-3AD203B41FA5}">
                      <a16:colId xmlns:a16="http://schemas.microsoft.com/office/drawing/2014/main" val="762143161"/>
                    </a:ext>
                  </a:extLst>
                </a:gridCol>
              </a:tblGrid>
              <a:tr h="58483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Unit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StableCN_AdjMean_CI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CNtransitMCI_AdjMean_CI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Diff_CI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PValue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39756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ECW_ICW_upper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 (0.61, 0.61)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 (0.61, 0.61)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 (-0.00, 0.01)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0.3924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20934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ECW_ICW_lower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0.66 (0.65, 0.66)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0.66 (0.65, 0.67)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 (-0.01, 0.01)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0.8244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876531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Water_Lean_upper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 (0.78, 0.78)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 (0.78, 0.78)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 (-0.00, 0.00)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0.0555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137288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Water_Lean_lower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 (0.78, 0.78)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 (0.78, 0.78)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 (-0.00, 0.00)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0.7021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162144"/>
                  </a:ext>
                </a:extLst>
              </a:tr>
              <a:tr h="4350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328.58 (324.25, 332.90)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325.78 (313.45, 338.11)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2.79 (-10.31, 15.90)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6.65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0.6749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59256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233.91 (230.17, 237.64)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238.52 (227.88, 249.16)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-4.61 (-15.92, 6.69)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5.74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0.4223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57937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Xc_upper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29.74 (29.28, 30.20)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30.13 (28.83, 31.44)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-0.39 (-1.78, 0.99)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0.5766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667069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Xc_lower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20.02 (19.52, 20.51)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20.54 (19.14, 21.95)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-0.53 (-2.02, 0.97)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0.4884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615328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5.24 (5.18, 5.31)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5.34 (5.15, 5.53)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-0.10 (-0.30, 0.11)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0.3459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718146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4.95 (4.84, 5.05)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4.97 (4.67, 5.27)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-0.03 (-0.35, 0.29)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0.8725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236658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R_H_upper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2.07 (2.04, 2.10)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 (1.94, 2.10)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 (-0.04, 0.14)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0.2787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556739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R_H_lower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1.47 (1.44, 1.49)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1.48 (1.41, 1.55)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-0.01 (-0.08, 0.07)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0.8431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017762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Xc_H_upper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 (0.18, 0.19)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 (0.18, 0.20)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 (-0.01, 0.01)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0.9685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262090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Xc_H_lower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Ohm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 (0.12, 0.13)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 (0.12, 0.14)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-0.00 (-0.01, 0.01)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vi-V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0.7536</a:t>
                      </a:r>
                    </a:p>
                  </a:txBody>
                  <a:tcPr marL="5413" marR="5413" marT="54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94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A911-2286-D6C0-B778-52D701D0B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64E6F3-5B87-591A-5208-6483BB853BC8}"/>
              </a:ext>
            </a:extLst>
          </p:cNvPr>
          <p:cNvSpPr txBox="1"/>
          <p:nvPr/>
        </p:nvSpPr>
        <p:spPr>
          <a:xfrm>
            <a:off x="702184" y="900311"/>
            <a:ext cx="9289032" cy="6273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vi-VN" sz="1800" b="1" i="0" dirty="0">
                <a:effectLst/>
              </a:rPr>
              <a:t>Linear Mixed-Effects Modeling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Model specification: </a:t>
            </a:r>
            <a:r>
              <a:rPr lang="en-US" sz="1800" b="1" i="1" dirty="0" err="1">
                <a:effectLst/>
              </a:rPr>
              <a:t>BIA</a:t>
            </a:r>
            <a:r>
              <a:rPr lang="en-US" sz="18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vi-VN" sz="1800" b="1" i="1" dirty="0">
                <a:effectLst/>
              </a:rPr>
              <a:t>arker ~ elapsed_years × </a:t>
            </a:r>
            <a:r>
              <a:rPr lang="en-US" sz="18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en-US" sz="1800" b="1" i="1" dirty="0">
                <a:effectLst/>
              </a:rPr>
              <a:t> </a:t>
            </a:r>
            <a:r>
              <a:rPr lang="vi-VN" sz="1800" b="1" i="1" dirty="0">
                <a:effectLst/>
              </a:rPr>
              <a:t>+ AGE + SEX + EDUYR + (1 + elapsed_years | USUBJID)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Fitted using lmerTest::lmer() for all bioimpedance/cognitive markers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Random intercepts + random slopes per subject to capture individual heterogeneity</a:t>
            </a:r>
          </a:p>
          <a:p>
            <a:pPr algn="l">
              <a:lnSpc>
                <a:spcPct val="150000"/>
              </a:lnSpc>
              <a:buNone/>
            </a:pPr>
            <a:r>
              <a:rPr lang="vi-VN" sz="1800" b="1" i="0" dirty="0">
                <a:effectLst/>
              </a:rPr>
              <a:t>Statistical Inference Strategy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Primary test:</a:t>
            </a:r>
            <a:r>
              <a:rPr lang="vi-VN" sz="1800" b="1" i="1" dirty="0">
                <a:effectLst/>
              </a:rPr>
              <a:t> Likelihood Ratio Test </a:t>
            </a:r>
            <a:r>
              <a:rPr lang="vi-VN" sz="1800" b="0" i="0" dirty="0">
                <a:effectLst/>
              </a:rPr>
              <a:t>(LRT) comparing full vs reduced models (no interaction term)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Secondary:</a:t>
            </a:r>
            <a:r>
              <a:rPr lang="vi-VN" sz="1800" b="1" i="1" dirty="0">
                <a:effectLst/>
              </a:rPr>
              <a:t> Wald test </a:t>
            </a:r>
            <a:r>
              <a:rPr lang="vi-VN" sz="1800" b="0" i="0" dirty="0">
                <a:effectLst/>
              </a:rPr>
              <a:t>for interaction coefficients (descriptive)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Effect size: Cohen's d from standardized slope differences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Reporting: Annual slopes per group, 95% CI, both LRT and Wald p-values</a:t>
            </a:r>
          </a:p>
          <a:p>
            <a:pPr algn="l">
              <a:lnSpc>
                <a:spcPct val="150000"/>
              </a:lnSpc>
              <a:buNone/>
            </a:pPr>
            <a:r>
              <a:rPr lang="vi-VN" sz="1800" b="1" i="0" dirty="0">
                <a:effectLst/>
              </a:rPr>
              <a:t>Model Diagnostics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</a:rPr>
              <a:t>Residual diagnostics: QQ plots and fitted vs residuals checked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AIC (Akaike Information Criterion) &amp; BIC (Bayesian Information Criterion)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1800" b="0" i="0" dirty="0">
                <a:effectLst/>
              </a:rPr>
              <a:t>marginal/conditional R² reported in full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6C5A2-04FA-49C0-0C3D-9682AF28B5E4}"/>
              </a:ext>
            </a:extLst>
          </p:cNvPr>
          <p:cNvSpPr txBox="1"/>
          <p:nvPr/>
        </p:nvSpPr>
        <p:spPr>
          <a:xfrm>
            <a:off x="893416" y="252239"/>
            <a:ext cx="7920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/>
              <a:t>LME Methods Overview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575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A0CD-0E34-89A4-21BC-97A55EF3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41CA5F-9276-200B-9F54-35EDD55B8B63}"/>
              </a:ext>
            </a:extLst>
          </p:cNvPr>
          <p:cNvSpPr/>
          <p:nvPr/>
        </p:nvSpPr>
        <p:spPr>
          <a:xfrm>
            <a:off x="5185933" y="16546"/>
            <a:ext cx="5427444" cy="3764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9F6C2-8DBD-E2DE-75B8-AAB4F197E86F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3A9F3F0-74CA-F0EA-B542-C7F83E73C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9" y="252239"/>
            <a:ext cx="4617197" cy="3297997"/>
          </a:xfrm>
          <a:prstGeom prst="rect">
            <a:avLst/>
          </a:prstGeom>
        </p:spPr>
      </p:pic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52E83A1-D16F-0EF2-6064-375DFFB0E3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62" y="3808125"/>
            <a:ext cx="5021484" cy="3586774"/>
          </a:xfrm>
          <a:prstGeom prst="rect">
            <a:avLst/>
          </a:prstGeom>
        </p:spPr>
      </p:pic>
      <p:pic>
        <p:nvPicPr>
          <p:cNvPr id="8" name="Picture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C709740-8048-1361-1070-FB85822F9B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81" y="193858"/>
            <a:ext cx="5021483" cy="3586773"/>
          </a:xfrm>
          <a:prstGeom prst="rect">
            <a:avLst/>
          </a:prstGeom>
        </p:spPr>
      </p:pic>
      <p:pic>
        <p:nvPicPr>
          <p:cNvPr id="10" name="Picture 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324F492-F03F-8772-3ECA-B96C440380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2" y="3780631"/>
            <a:ext cx="5269722" cy="37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5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81EC0-C2C9-722C-49EC-83821F37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02061C-2B3D-EA5F-736A-23531BB0B21F}"/>
              </a:ext>
            </a:extLst>
          </p:cNvPr>
          <p:cNvSpPr/>
          <p:nvPr/>
        </p:nvSpPr>
        <p:spPr>
          <a:xfrm>
            <a:off x="0" y="3771122"/>
            <a:ext cx="5254321" cy="3764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9C7DDA-25CA-B5BD-FC97-AA66CD161C80}"/>
              </a:ext>
            </a:extLst>
          </p:cNvPr>
          <p:cNvSpPr/>
          <p:nvPr/>
        </p:nvSpPr>
        <p:spPr>
          <a:xfrm>
            <a:off x="5346699" y="3758654"/>
            <a:ext cx="5335063" cy="3764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21219-169D-C19D-875F-79053AB43AED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2520BF6-C4F4-A63F-39AA-72423D3D6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9" y="246333"/>
            <a:ext cx="4617197" cy="3297998"/>
          </a:xfrm>
          <a:prstGeom prst="rect">
            <a:avLst/>
          </a:prstGeom>
        </p:spPr>
      </p:pic>
      <p:pic>
        <p:nvPicPr>
          <p:cNvPr id="9" name="Picture 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968F699-0A4F-9F66-80BE-38019D4783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9" y="4011026"/>
            <a:ext cx="4617197" cy="3297998"/>
          </a:xfrm>
          <a:prstGeom prst="rect">
            <a:avLst/>
          </a:prstGeom>
        </p:spPr>
      </p:pic>
      <p:pic>
        <p:nvPicPr>
          <p:cNvPr id="12" name="Picture 1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A1EAFFD-3504-EC5F-B262-C762A57F0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97492"/>
            <a:ext cx="5033951" cy="3595679"/>
          </a:xfrm>
          <a:prstGeom prst="rect">
            <a:avLst/>
          </a:prstGeom>
        </p:spPr>
      </p:pic>
      <p:pic>
        <p:nvPicPr>
          <p:cNvPr id="14" name="Picture 1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0B81665-44EC-3820-0C2D-3CFEDB2C1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93" y="3780631"/>
            <a:ext cx="4802297" cy="34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7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F4C5D-57E0-4966-600D-54719DD03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615AD-5618-BF97-9F4B-749FC9797CF7}"/>
              </a:ext>
            </a:extLst>
          </p:cNvPr>
          <p:cNvSpPr txBox="1"/>
          <p:nvPr/>
        </p:nvSpPr>
        <p:spPr>
          <a:xfrm>
            <a:off x="893416" y="252239"/>
            <a:ext cx="792087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Linear Mixed-Effects Modeling</a:t>
            </a:r>
          </a:p>
        </p:txBody>
      </p:sp>
      <p:pic>
        <p:nvPicPr>
          <p:cNvPr id="4" name="Picture 3" descr="A graph of a group trajectories&#10;&#10;AI-generated content may be incorrect.">
            <a:extLst>
              <a:ext uri="{FF2B5EF4-FFF2-40B4-BE49-F238E27FC236}">
                <a16:creationId xmlns:a16="http://schemas.microsoft.com/office/drawing/2014/main" id="{FA2609D2-7B92-6CF9-CE55-4EFFE8E2D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9" y="223636"/>
            <a:ext cx="5021484" cy="3586774"/>
          </a:xfrm>
          <a:prstGeom prst="rect">
            <a:avLst/>
          </a:prstGeom>
        </p:spPr>
      </p:pic>
      <p:pic>
        <p:nvPicPr>
          <p:cNvPr id="9" name="Picture 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CA65C1C6-B791-0455-3D3B-988448C95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627" y="3797782"/>
            <a:ext cx="5021484" cy="3586774"/>
          </a:xfrm>
          <a:prstGeom prst="rect">
            <a:avLst/>
          </a:prstGeom>
        </p:spPr>
      </p:pic>
      <p:pic>
        <p:nvPicPr>
          <p:cNvPr id="12" name="Picture 1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FB06858-F5ED-B865-A08B-C17093B9D6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0" y="3724095"/>
            <a:ext cx="5021484" cy="3586774"/>
          </a:xfrm>
          <a:prstGeom prst="rect">
            <a:avLst/>
          </a:prstGeom>
        </p:spPr>
      </p:pic>
      <p:pic>
        <p:nvPicPr>
          <p:cNvPr id="14" name="Picture 1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8D68A80-95B4-5DEA-276C-7BF5A56875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66" y="175870"/>
            <a:ext cx="5021484" cy="35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1638</Words>
  <Application>Microsoft Office PowerPoint</Application>
  <PresentationFormat>사용자 지정</PresentationFormat>
  <Paragraphs>393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berkeleyMono</vt:lpstr>
      <vt:lpstr>fkGrotesk</vt:lpstr>
      <vt:lpstr>fkGroteskNeue</vt:lpstr>
      <vt:lpstr>HY견고딕</vt:lpstr>
      <vt:lpstr>HY중고딕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KIOM_USER</cp:lastModifiedBy>
  <cp:revision>57</cp:revision>
  <cp:lastPrinted>2012-01-03T07:03:32Z</cp:lastPrinted>
  <dcterms:created xsi:type="dcterms:W3CDTF">2011-12-29T06:45:05Z</dcterms:created>
  <dcterms:modified xsi:type="dcterms:W3CDTF">2025-11-21T00:59:16Z</dcterms:modified>
</cp:coreProperties>
</file>